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3" r:id="rId3"/>
    <p:sldId id="268" r:id="rId4"/>
    <p:sldId id="269" r:id="rId5"/>
    <p:sldId id="26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7ED35-ED46-4A40-BCCA-60B1EC4C6FBA}" type="datetimeFigureOut">
              <a:rPr lang="en-US" smtClean="0"/>
              <a:t>8/21/2020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1AC2-B2CC-4783-817F-F23DE8A9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4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381D-0823-4B76-8F7A-0EF1A2839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82B6B-7844-47AD-A03E-F0535A5BC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98BC8-5801-4EA9-9CF0-62A385FB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C201-0923-4100-BD89-588B61CA2EBB}" type="datetime1">
              <a:rPr lang="en-US" smtClean="0"/>
              <a:t>8/21/2020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33852-2CD4-4CC9-9656-C6928A71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718A1-CF98-4793-8AA4-3207A9BA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1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7A12-CB98-43CA-83F4-4463BBF6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F473C7-1FDE-4894-9E4D-9C07C1959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7FB61-93C0-47AB-B073-CA249F7FF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154C6-FDEE-4AB3-B81C-884493954380}" type="datetime1">
              <a:rPr lang="en-US" smtClean="0"/>
              <a:t>8/21/2020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B5E5C-9816-476B-933B-35A603083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41A84-A0D2-4F11-9AF3-48606CA3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0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D7161-9B8D-4DE2-805D-9D8784FDAF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BF4E8-0DB5-4301-B4EA-ACF5DE873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78DBF-DE39-4585-AB5E-0F172DDB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FAE9-E263-4CB9-BB58-38C942BB9281}" type="datetime1">
              <a:rPr lang="en-US" smtClean="0"/>
              <a:t>8/21/2020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59D6-6225-4E0F-8C10-FA4CCE27A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87405-5EA0-4688-A386-3B4EAF37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8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2721-FB49-4596-9449-CCADD2BD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F1DE-F987-4CCB-9388-8D1440A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51C70-9162-4D04-91FC-AB7B46C37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311F-3BF5-4881-B4CD-D38149C1AD2D}" type="datetime1">
              <a:rPr lang="en-US" smtClean="0"/>
              <a:t>8/21/2020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4C18-13AC-42F4-98A1-1A9C42F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48EA5-B34A-4AB2-9BFD-E2DA3B3AE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3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4966-D81D-455F-BA45-C3A98CAB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74CF2-E376-4174-9F28-025141F06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B4B47-0FD5-486D-964E-F980F9E5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7DFF2-5BDE-41EA-AA6A-1254D1015C37}" type="datetime1">
              <a:rPr lang="en-US" smtClean="0"/>
              <a:t>8/21/2020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ACCFB-30A9-43BF-A113-E5E53F56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7DA5-D6B2-4782-A877-0668BA6E9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6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240D-25AB-4FFF-92A2-55E1679F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DB53-113B-48D2-BDE2-C5ABAC52A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63320-7008-4775-B9C1-40A8A971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CCE7-3CCC-4182-B502-D2FAD8AA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83C11-4B1F-488D-BA85-EAE7D1AD8C5E}" type="datetime1">
              <a:rPr lang="en-US" smtClean="0"/>
              <a:t>8/21/2020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8A981-3145-4651-A75E-4434A34A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FBE66A-22A5-4999-A1C8-D2EBA9F5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8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5841-75E1-43EF-97ED-C42EEEBA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3B42A-AAF7-4129-9B88-8AF3AFAC7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CAE1A-5237-4617-AEE6-1344FC55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5BD787-8BC4-433D-8F75-DADBF1360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CF6E8-F312-494D-AB15-4279EBE7B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7C2F7-1E4B-44D7-B2DA-DA36CCC6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4F8CD-2E68-4CA9-AC0C-D7890452482A}" type="datetime1">
              <a:rPr lang="en-US" smtClean="0"/>
              <a:t>8/21/2020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19924-20C6-4E61-9F02-E11F02803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E0AE-AE6C-4CF1-99DA-B06A0500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03B2-E4BA-4F57-8D97-09B294D3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55771C-55A1-4DDC-BCE1-6316E2A9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A6623-313D-498C-A62D-8E918D9FC1F6}" type="datetime1">
              <a:rPr lang="en-US" smtClean="0"/>
              <a:t>8/21/2020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0551B-8F82-4F9A-A07D-10491E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00EC2-63FB-458C-B8ED-40C87B53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9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88F66-4B12-4BF9-8CA2-4509EC8B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444D-6069-4FFC-932A-3CC5850C826F}" type="datetime1">
              <a:rPr lang="en-US" smtClean="0"/>
              <a:t>8/21/2020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94E04-7485-40DA-A53A-EBF8AEEB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42F8C-D757-4CB6-AF79-5D2A18CA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1D2C-C9C0-4C62-87ED-F30C5919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03914-A609-4C02-9F47-59C397CA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2DE79-34C9-497B-B1FF-C32C773EF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EDA7A-0A17-4DA7-841B-85A1AEA2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F903F-0809-4721-A4E7-BFAF2254EED0}" type="datetime1">
              <a:rPr lang="en-US" smtClean="0"/>
              <a:t>8/21/2020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FF2E-ED47-4085-B15C-6084CEA2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BEB22-9477-4DD4-A7E6-D1C98C65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9FE2-A379-438F-B5A5-48F8512B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956B2-A56A-4D1F-A4DE-3DFF90AFA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8F082-8FB4-4FF9-B3B8-7EB18F200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6347E-3E36-4776-A1AA-77DBBF57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BF178-D7EA-4AAF-9063-7FE74D4E12E7}" type="datetime1">
              <a:rPr lang="en-US" smtClean="0"/>
              <a:t>8/21/2020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D85C6-A559-4787-8118-6D138A16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45BBF-7529-40C4-B41A-3689538C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7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124F5-4863-4981-978B-3F5A12259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F8709-D4EA-4B4F-9C72-9DD737974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E45FD-DA57-4C5C-9801-93DEC0A26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BE154-1A57-4175-83CA-23E490FA41CF}" type="datetime1">
              <a:rPr lang="en-US" smtClean="0"/>
              <a:t>8/21/2020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09F65-D7B7-492C-998F-EF6A876F4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DAD7-7945-4FAF-8212-C29B8EFD2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4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1296-C9DF-440A-9AF6-BA0CE8478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EB701-09C1-483C-BF08-81A0E42C4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all about words, their arrangement and their meaning</a:t>
            </a:r>
          </a:p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 branch of AI that tries to </a:t>
            </a:r>
            <a:r>
              <a:rPr lang="en-US" dirty="0">
                <a:solidFill>
                  <a:srgbClr val="FF0000"/>
                </a:solidFill>
                <a:latin typeface="Forte" panose="03060902040502070203" pitchFamily="66" charset="0"/>
              </a:rPr>
              <a:t>emulate/understand</a:t>
            </a:r>
            <a:r>
              <a:rPr lang="en-US" dirty="0">
                <a:latin typeface="Forte" panose="03060902040502070203" pitchFamily="66" charset="0"/>
              </a:rPr>
              <a:t> the way a human speaks to another human</a:t>
            </a:r>
          </a:p>
          <a:p>
            <a:r>
              <a:rPr lang="en-US" dirty="0"/>
              <a:t>-Lecture 4 is about ambiguity in language and the process of disambiguation (optional step for NLP projects)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C004F-3FD4-4277-AA48-BA6EC8A0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A0B2678-4B3A-41D9-B125-B226FBFA65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736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48"/>
    </mc:Choice>
    <mc:Fallback>
      <p:transition spd="slow" advTm="30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 definition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Ambiguity refers to multiple interpretations of a sentence or a word</a:t>
            </a:r>
          </a:p>
          <a:p>
            <a:r>
              <a:rPr lang="en-US" dirty="0"/>
              <a:t>Different types:</a:t>
            </a:r>
          </a:p>
          <a:p>
            <a:r>
              <a:rPr lang="en-US" dirty="0"/>
              <a:t>Lexical ambiguity </a:t>
            </a:r>
            <a:r>
              <a:rPr lang="en-US" dirty="0">
                <a:solidFill>
                  <a:schemeClr val="accent2"/>
                </a:solidFill>
              </a:rPr>
              <a:t>(confusion-meaning of each word)</a:t>
            </a:r>
          </a:p>
          <a:p>
            <a:r>
              <a:rPr lang="en-US" dirty="0"/>
              <a:t>Syntactic ambiguity </a:t>
            </a:r>
            <a:r>
              <a:rPr lang="en-US" dirty="0">
                <a:solidFill>
                  <a:schemeClr val="accent2"/>
                </a:solidFill>
              </a:rPr>
              <a:t>(arrangement of words in a sentence-confusion in the overall meaning)</a:t>
            </a:r>
          </a:p>
          <a:p>
            <a:r>
              <a:rPr lang="en-US" dirty="0"/>
              <a:t>Mixture of both Lexical and Syntactic ambiguity</a:t>
            </a:r>
          </a:p>
          <a:p>
            <a:r>
              <a:rPr lang="en-US" dirty="0"/>
              <a:t>Solution: Introduce </a:t>
            </a:r>
            <a:r>
              <a:rPr lang="en-US" dirty="0">
                <a:solidFill>
                  <a:schemeClr val="accent2"/>
                </a:solidFill>
              </a:rPr>
              <a:t>Disambiguation</a:t>
            </a:r>
            <a:r>
              <a:rPr lang="en-US" dirty="0"/>
              <a:t> procedure  before starting with your NLP task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9726336-B9C3-4C61-BF91-C6AC534FC3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90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035"/>
    </mc:Choice>
    <mc:Fallback>
      <p:transition spd="slow" advTm="2340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Ambiguity : </a:t>
            </a:r>
            <a:r>
              <a:rPr lang="en-US" sz="3600" dirty="0"/>
              <a:t>confusion about the </a:t>
            </a:r>
            <a:r>
              <a:rPr lang="en-US" sz="3600" i="1" dirty="0"/>
              <a:t>word-sense </a:t>
            </a:r>
            <a:r>
              <a:rPr lang="en-US" sz="3600" dirty="0"/>
              <a:t>or</a:t>
            </a:r>
            <a:r>
              <a:rPr lang="en-US" sz="3600" i="1" dirty="0"/>
              <a:t> Part-of-Speech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 err="1"/>
              <a:t>Eg.</a:t>
            </a:r>
            <a:r>
              <a:rPr lang="en-US" dirty="0"/>
              <a:t> I made her duck</a:t>
            </a:r>
          </a:p>
          <a:p>
            <a:pPr marL="0" indent="0">
              <a:buNone/>
            </a:pPr>
            <a:r>
              <a:rPr lang="en-US" dirty="0"/>
              <a:t>1) I made her </a:t>
            </a:r>
            <a:r>
              <a:rPr lang="en-US" dirty="0">
                <a:solidFill>
                  <a:srgbClr val="FF0000"/>
                </a:solidFill>
              </a:rPr>
              <a:t>duck </a:t>
            </a:r>
            <a:r>
              <a:rPr lang="en-US" dirty="0">
                <a:solidFill>
                  <a:schemeClr val="accent1"/>
                </a:solidFill>
              </a:rPr>
              <a:t>(word-sense/meaning?)</a:t>
            </a:r>
          </a:p>
          <a:p>
            <a:pPr marL="0" indent="0">
              <a:buNone/>
            </a:pPr>
            <a:r>
              <a:rPr lang="en-US" dirty="0"/>
              <a:t>2) I </a:t>
            </a:r>
            <a:r>
              <a:rPr lang="en-US" dirty="0">
                <a:solidFill>
                  <a:srgbClr val="FF0000"/>
                </a:solidFill>
              </a:rPr>
              <a:t>made</a:t>
            </a:r>
            <a:r>
              <a:rPr lang="en-US" dirty="0"/>
              <a:t> her duck </a:t>
            </a:r>
            <a:r>
              <a:rPr lang="en-US" dirty="0">
                <a:solidFill>
                  <a:schemeClr val="accent1"/>
                </a:solidFill>
              </a:rPr>
              <a:t>(word-sense/meaning?)</a:t>
            </a:r>
          </a:p>
          <a:p>
            <a:pPr marL="0" indent="0">
              <a:buNone/>
            </a:pPr>
            <a:r>
              <a:rPr lang="en-US" dirty="0"/>
              <a:t>3) I made her </a:t>
            </a:r>
            <a:r>
              <a:rPr lang="en-US" dirty="0">
                <a:solidFill>
                  <a:srgbClr val="FF0000"/>
                </a:solidFill>
              </a:rPr>
              <a:t>duck </a:t>
            </a:r>
            <a:r>
              <a:rPr lang="en-US" dirty="0">
                <a:solidFill>
                  <a:schemeClr val="accent1"/>
                </a:solidFill>
              </a:rPr>
              <a:t>(POS?)</a:t>
            </a:r>
          </a:p>
          <a:p>
            <a:endParaRPr lang="en-US" dirty="0"/>
          </a:p>
          <a:p>
            <a:r>
              <a:rPr lang="en-US" i="1" dirty="0"/>
              <a:t>Solution: </a:t>
            </a:r>
            <a:r>
              <a:rPr lang="en-US" dirty="0"/>
              <a:t>Word Sense Disambiguation (WSD) by tools such as LESK</a:t>
            </a:r>
          </a:p>
          <a:p>
            <a:r>
              <a:rPr lang="en-US" dirty="0"/>
              <a:t>POS tagging (Part-of-Speech) tagging of each word/token</a:t>
            </a:r>
          </a:p>
          <a:p>
            <a:pPr marL="0" indent="0">
              <a:buNone/>
            </a:pPr>
            <a:r>
              <a:rPr lang="en-US" dirty="0"/>
              <a:t>   (</a:t>
            </a:r>
            <a:r>
              <a:rPr lang="en-US" dirty="0" err="1"/>
              <a:t>eg.</a:t>
            </a:r>
            <a:r>
              <a:rPr lang="en-US" dirty="0"/>
              <a:t> Noun (</a:t>
            </a:r>
            <a:r>
              <a:rPr lang="en-US" dirty="0">
                <a:solidFill>
                  <a:srgbClr val="FF0000"/>
                </a:solidFill>
              </a:rPr>
              <a:t>duck</a:t>
            </a:r>
            <a:r>
              <a:rPr lang="en-US" dirty="0"/>
              <a:t>), verb (</a:t>
            </a:r>
            <a:r>
              <a:rPr lang="en-US" dirty="0">
                <a:solidFill>
                  <a:srgbClr val="FF0000"/>
                </a:solidFill>
              </a:rPr>
              <a:t>make</a:t>
            </a:r>
            <a:r>
              <a:rPr lang="en-US" dirty="0"/>
              <a:t>), pronoun (</a:t>
            </a:r>
            <a:r>
              <a:rPr lang="en-US" dirty="0">
                <a:solidFill>
                  <a:srgbClr val="FF0000"/>
                </a:solidFill>
              </a:rPr>
              <a:t>her</a:t>
            </a:r>
            <a:r>
              <a:rPr lang="en-US" dirty="0"/>
              <a:t>))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FD57AE8-2CDE-4729-979B-F5153B3DD0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334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34"/>
    </mc:Choice>
    <mc:Fallback>
      <p:transition spd="slow" advTm="300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Syntactic Ambiguity : </a:t>
            </a:r>
            <a:r>
              <a:rPr lang="en-US" sz="3600" dirty="0"/>
              <a:t>confusion about the grammatical sense of the sentence</a:t>
            </a:r>
            <a:endParaRPr lang="en-US" sz="3600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M</a:t>
            </a:r>
            <a:r>
              <a:rPr lang="en-US" sz="2800" dirty="0"/>
              <a:t>ultiple interpretations of the same sentence even if the meaning of each word is clear</a:t>
            </a:r>
          </a:p>
          <a:p>
            <a:r>
              <a:rPr lang="en-US" dirty="0" err="1"/>
              <a:t>Eg.</a:t>
            </a:r>
            <a:r>
              <a:rPr lang="en-US" dirty="0"/>
              <a:t> I made her duck</a:t>
            </a:r>
          </a:p>
          <a:p>
            <a:pPr marL="0" indent="0">
              <a:buNone/>
            </a:pPr>
            <a:r>
              <a:rPr lang="en-US" dirty="0"/>
              <a:t>1) I made </a:t>
            </a:r>
            <a:r>
              <a:rPr lang="en-US" dirty="0">
                <a:solidFill>
                  <a:srgbClr val="FF0000"/>
                </a:solidFill>
              </a:rPr>
              <a:t>(her) (duck) </a:t>
            </a:r>
            <a:r>
              <a:rPr lang="en-US" dirty="0">
                <a:solidFill>
                  <a:schemeClr val="accent1"/>
                </a:solidFill>
              </a:rPr>
              <a:t>(made a duck for her is the grammatical sense)</a:t>
            </a:r>
          </a:p>
          <a:p>
            <a:pPr marL="0" indent="0">
              <a:buNone/>
            </a:pPr>
            <a:r>
              <a:rPr lang="en-US" dirty="0"/>
              <a:t>2) I made </a:t>
            </a:r>
            <a:r>
              <a:rPr lang="en-US" dirty="0">
                <a:solidFill>
                  <a:srgbClr val="FF0000"/>
                </a:solidFill>
              </a:rPr>
              <a:t>(her duck) </a:t>
            </a:r>
            <a:r>
              <a:rPr lang="en-US" dirty="0">
                <a:solidFill>
                  <a:schemeClr val="accent1"/>
                </a:solidFill>
              </a:rPr>
              <a:t>(made the duck that belonged to her)</a:t>
            </a:r>
          </a:p>
          <a:p>
            <a:endParaRPr lang="en-US" i="1" dirty="0"/>
          </a:p>
          <a:p>
            <a:r>
              <a:rPr lang="en-US" i="1" dirty="0"/>
              <a:t>Solution: </a:t>
            </a:r>
            <a:r>
              <a:rPr lang="en-US" dirty="0"/>
              <a:t>Syntactic disambiguation by probabilistic parsing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9498B20-B852-435E-AF3E-727BCF5B76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205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006"/>
    </mc:Choice>
    <mc:Fallback>
      <p:transition spd="slow" advTm="176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51251-1C74-40D9-9ED7-443E8AF8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Answer the Questions in MCQ-Lecture 4 related to the topics covered in this slide (by Monday 24</a:t>
            </a:r>
            <a:r>
              <a:rPr lang="en-US" baseline="30000" dirty="0"/>
              <a:t>th</a:t>
            </a:r>
            <a:r>
              <a:rPr lang="en-US" dirty="0"/>
              <a:t> Aug’20  11 pm)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05526-78F5-4FC2-94FF-C1D7CC02A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5F23569-5E1B-4EA1-9F73-A25E7DD8BE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44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16"/>
    </mc:Choice>
    <mc:Fallback>
      <p:transition spd="slow" advTm="14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</TotalTime>
  <Words>336</Words>
  <Application>Microsoft Office PowerPoint</Application>
  <PresentationFormat>Widescreen</PresentationFormat>
  <Paragraphs>51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Forte</vt:lpstr>
      <vt:lpstr>Office Theme</vt:lpstr>
      <vt:lpstr>Lecture 4</vt:lpstr>
      <vt:lpstr>Ambiguity definition </vt:lpstr>
      <vt:lpstr>Lexical Ambiguity : confusion about the word-sense or Part-of-Speech</vt:lpstr>
      <vt:lpstr>Syntactic Ambiguity : confusion about the grammatical sense of the sentence</vt:lpstr>
      <vt:lpstr>Answer the Questions in MCQ-Lecture 4 related to the topics covered in this slide (by Monday 24th Aug’20  11 pm)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dell</dc:creator>
  <cp:lastModifiedBy>dell</cp:lastModifiedBy>
  <cp:revision>160</cp:revision>
  <dcterms:created xsi:type="dcterms:W3CDTF">2020-08-11T15:39:25Z</dcterms:created>
  <dcterms:modified xsi:type="dcterms:W3CDTF">2020-08-21T05:00:15Z</dcterms:modified>
</cp:coreProperties>
</file>

<file path=docProps/thumbnail.jpeg>
</file>